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6" r:id="rId2"/>
    <p:sldId id="257" r:id="rId3"/>
    <p:sldId id="258" r:id="rId4"/>
    <p:sldId id="278" r:id="rId5"/>
    <p:sldId id="279" r:id="rId6"/>
    <p:sldId id="280" r:id="rId7"/>
    <p:sldId id="285" r:id="rId8"/>
    <p:sldId id="281" r:id="rId9"/>
    <p:sldId id="282" r:id="rId10"/>
    <p:sldId id="262" r:id="rId11"/>
    <p:sldId id="260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86" r:id="rId27"/>
    <p:sldId id="283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1E59-EF96-4E8D-B7AE-C926B94E7370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1883-D226-4767-83E7-C8593E4F32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1E59-EF96-4E8D-B7AE-C926B94E7370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1883-D226-4767-83E7-C8593E4F32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1E59-EF96-4E8D-B7AE-C926B94E7370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1883-D226-4767-83E7-C8593E4F32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1E59-EF96-4E8D-B7AE-C926B94E7370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1883-D226-4767-83E7-C8593E4F32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1E59-EF96-4E8D-B7AE-C926B94E7370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1883-D226-4767-83E7-C8593E4F32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1E59-EF96-4E8D-B7AE-C926B94E7370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1883-D226-4767-83E7-C8593E4F32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1E59-EF96-4E8D-B7AE-C926B94E7370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1883-D226-4767-83E7-C8593E4F32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1E59-EF96-4E8D-B7AE-C926B94E7370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1883-D226-4767-83E7-C8593E4F32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1E59-EF96-4E8D-B7AE-C926B94E7370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1883-D226-4767-83E7-C8593E4F32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1E59-EF96-4E8D-B7AE-C926B94E7370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1883-D226-4767-83E7-C8593E4F32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1E59-EF96-4E8D-B7AE-C926B94E7370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1883-D226-4767-83E7-C8593E4F32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671E59-EF96-4E8D-B7AE-C926B94E7370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9D1883-D226-4767-83E7-C8593E4F32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8229600" cy="1470025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bs-Cyrl-BA" sz="6000" dirty="0" smtClean="0">
                <a:latin typeface="Times New Roman" pitchFamily="18" charset="0"/>
                <a:cs typeface="Times New Roman" pitchFamily="18" charset="0"/>
              </a:rPr>
              <a:t>У Средња</a:t>
            </a:r>
            <a:r>
              <a:rPr lang="bs-Latn-BA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6000" dirty="0" smtClean="0">
                <a:latin typeface="Times New Roman" pitchFamily="18" charset="0"/>
                <a:cs typeface="Times New Roman" pitchFamily="18" charset="0"/>
              </a:rPr>
              <a:t>стручна</a:t>
            </a:r>
            <a:r>
              <a:rPr lang="bs-Latn-BA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6000" dirty="0" smtClean="0"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bs-Latn-BA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6000" dirty="0" smtClean="0">
                <a:latin typeface="Times New Roman" pitchFamily="18" charset="0"/>
                <a:cs typeface="Times New Roman" pitchFamily="18" charset="0"/>
              </a:rPr>
              <a:t>Јања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yo\Desktop\logo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10763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o\Desktop\grb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6892"/>
            <a:ext cx="10668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68471" y="5715000"/>
            <a:ext cx="209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www.sssjanja.com</a:t>
            </a:r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81000" y="26313"/>
            <a:ext cx="8763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Послије завршене</a:t>
            </a:r>
            <a:r>
              <a:rPr kumimoji="0" lang="bs-Cyrl-BA" sz="32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средње економске </a:t>
            </a:r>
            <a:r>
              <a:rPr kumimoji="0" lang="bs-Cyrl-BA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школе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можемо да обављамо сљедеће</a:t>
            </a:r>
            <a:r>
              <a:rPr kumimoji="0" lang="bs-Cyrl-BA" sz="32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послове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bs-Cyrl-BA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Послове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рачуноводства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bs-Cyrl-BA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Послове финансија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bs-Cyrl-BA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Послове комерцијале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bs-Cyrl-BA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Послове набавке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bs-Cyrl-BA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Послове платног промета у банци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bs-Cyrl-BA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Административни послови</a:t>
            </a:r>
            <a:endParaRPr kumimoji="0" lang="bs-Latn-BA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Такође после завршене </a:t>
            </a:r>
            <a:r>
              <a:rPr kumimoji="0" lang="bs-Cyrl-BA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средње економске школе</a:t>
            </a:r>
            <a:r>
              <a:rPr kumimoji="0" lang="bs-Cyrl-BA" sz="32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можемо </a:t>
            </a:r>
            <a:r>
              <a:rPr kumimoji="0" lang="bs-Cyrl-BA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упишемо различите факултете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556e9715-a2b4-4d30-8f6e-5276b0765237-banka-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600200"/>
            <a:ext cx="3124200" cy="1872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3400" y="762000"/>
            <a:ext cx="8153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Стручни предмети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bs-Cyrl-BA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Економија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bs-Cyrl-BA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Књиговодство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bs-Cyrl-BA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Монетарна економија и банкарство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bs-Cyrl-BA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bs-Cyrl-BA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Статистика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1647-472x6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533400"/>
            <a:ext cx="2057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524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s-Cyrl-BA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трговнином се подразумијева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комерцијална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понуда робе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bs-Cyrl-BA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замјену за платежно средство односно новац или за другу робу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.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rgovinski-tehnicar-novi-s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7277100" cy="4233949"/>
          </a:xfrm>
          <a:prstGeom prst="rect">
            <a:avLst/>
          </a:prstGeom>
        </p:spPr>
      </p:pic>
      <p:pic>
        <p:nvPicPr>
          <p:cNvPr id="5" name="Picture 4" descr="trgovac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86" y="4462549"/>
            <a:ext cx="2057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4800" y="609600"/>
            <a:ext cx="8534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Стручни предмети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bs-Cyrl-BA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Познавање</a:t>
            </a:r>
            <a:r>
              <a:rPr kumimoji="0" lang="bs-Cyrl-BA" sz="40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робе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bs-Cyrl-BA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Економика трговине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bs-Cyrl-BA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Трговинско пословање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bs-Cyrl-BA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Трговачка математика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838200"/>
            <a:ext cx="215265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04800" y="951131"/>
            <a:ext cx="745883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Трговачки техничари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Latn-BA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Трговац</a:t>
            </a:r>
            <a:r>
              <a:rPr kumimoji="0" lang="bs-Latn-BA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бављају послове набавке </a:t>
            </a:r>
            <a:r>
              <a:rPr lang="bs-Cyrl-BA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родаје свих врста роба и услуга</a:t>
            </a:r>
            <a:r>
              <a:rPr lang="bs-Cyrl-BA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Књиговодствено</a:t>
            </a:r>
            <a:r>
              <a:rPr kumimoji="0" lang="bs-Cyrl-BA" sz="28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прате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пословањ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s-Cyrl-BA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трговинског предузећа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sr-Cyrl-BA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зрађују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Калкулацију</a:t>
            </a:r>
            <a:r>
              <a:rPr lang="bs-Cyrl-BA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набавне и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продајне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ијене роба и услуга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Трговачки техничари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k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омерцијалисти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рекламирају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производе и савјетују клијенте како</a:t>
            </a:r>
            <a:r>
              <a:rPr kumimoji="0" lang="bs-Cyrl-BA" sz="28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 понуђеним производима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 побољшати своје пословање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04899"/>
            <a:ext cx="3078146" cy="2419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04799" y="184666"/>
            <a:ext cx="838200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Кулинарски техничар </a:t>
            </a:r>
            <a:r>
              <a:rPr kumimoji="0" lang="bs-Latn-B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(K</a:t>
            </a:r>
            <a:r>
              <a:rPr lang="bs-Cyrl-BA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увар</a:t>
            </a:r>
            <a:r>
              <a:rPr kumimoji="0" lang="bs-Latn-B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дочекује и испраћа гост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e,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брине о послуживању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гостима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мбијенту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Познаје кухињу фирме гдје ради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упућен је у домаћа и страна јела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пића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 овог после одговара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руковођењу</a:t>
            </a:r>
            <a:r>
              <a:rPr kumimoji="0" lang="bs-Cyrl-BA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рестораном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дакле</a:t>
            </a:r>
            <a:r>
              <a:rPr kumimoji="0" lang="bs-Cyrl-BA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sr-Cyrl-B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менаџер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ресторана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yo\Desktop\0-02-05-9f4ee08d025535db58238b7491202e443580fea664f6044d22a206fec23b8a52_fb2447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76878"/>
            <a:ext cx="3429000" cy="294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o\Desktop\0-02-05-bb7cca8fd65058bff56c2e6f9f57dcf33bbab3028a0031a5c840e768adb912ac_c1a38e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86100"/>
            <a:ext cx="3810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4800" y="180201"/>
            <a:ext cx="8534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Стручни предмети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s-Latn-BA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Latn-BA" sz="3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bs-Cyrl-BA" sz="3600" b="1" dirty="0" smtClean="0">
                <a:latin typeface="Times New Roman" pitchFamily="18" charset="0"/>
                <a:cs typeface="Times New Roman" pitchFamily="18" charset="0"/>
              </a:rPr>
              <a:t>Основе туризма и угоститељства</a:t>
            </a:r>
            <a:endParaRPr lang="bs-Latn-B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bs-Latn-BA" sz="36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bs-Cyrl-BA" sz="36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Хигијена</a:t>
            </a:r>
            <a:endParaRPr kumimoji="0" lang="bs-Latn-BA" sz="3600" b="1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Latn-BA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s-Cyrl-BA" sz="3600" b="1" dirty="0" smtClean="0">
                <a:latin typeface="Times New Roman" pitchFamily="18" charset="0"/>
                <a:cs typeface="Times New Roman" pitchFamily="18" charset="0"/>
              </a:rPr>
              <a:t>. Куварство</a:t>
            </a:r>
            <a:endParaRPr lang="bs-Latn-B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36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4. </a:t>
            </a:r>
            <a:r>
              <a:rPr kumimoji="0" lang="bs-Cyrl-BA" sz="36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Услуживање</a:t>
            </a:r>
            <a:endParaRPr kumimoji="0" lang="bs-Latn-BA" sz="3600" b="1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Polovni-udzbenici_0015-234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386" y="2355920"/>
            <a:ext cx="2895600" cy="3712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4800" y="304800"/>
            <a:ext cx="822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Особа која заврши овај образовни профил може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ради у свим угоститељским објектима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хотелима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o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дмаралиштима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посла</a:t>
            </a:r>
            <a:r>
              <a:rPr kumimoji="0" lang="bs-Cyrl-BA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 лако долази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потражња је у порасту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yo\Desktop\0-02-05-42e98e9675ba3ef5b395781126ddbac7c47f331bb5c105f74318a9ea81b304d1_925d3d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2761069"/>
            <a:ext cx="37242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o\Desktop\0-02-05-16973c764013dab8efcc73050ef2d7707b5c30863c5f62c62f909b39ed3614f6_2633ad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2761069"/>
            <a:ext cx="3810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Архитектонски техничар уређује и презентује урбанистичке пројекте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Бави се високоградњом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онзервацијом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ревитализацијом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Анализира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цијене </a:t>
            </a:r>
            <a:r>
              <a:rPr lang="bs-Cyrl-BA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предрачун радова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Током школовања стиче знања из нацртне геометрије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s-Cyrl-BA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татике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отпорности материјала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примјене рачунара </a:t>
            </a:r>
            <a:r>
              <a:rPr lang="bs-Cyrl-BA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грађевинарству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урбанизму и слично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Ово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занимање је изузетно тражено </a:t>
            </a:r>
            <a:r>
              <a:rPr lang="bs-Cyrl-BA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посао се углавном налази лако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yo\Desktop\0-02-05-b62ef7dd32dd0094b84f4eaf2aefd5fb819e524e86c7ecc3c95dc8a2d58b0bc9_d440dd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799"/>
            <a:ext cx="3733800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yo\Desktop\0-02-05-c43f76731bbb705e03172e46fc0383a5448413424ea625601219159290514ccd_d991e26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799"/>
            <a:ext cx="3581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28600" y="216931"/>
            <a:ext cx="8458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Стручни предмети су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bs-Cyrl-BA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Слободноручно цртање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bs-Cyrl-BA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Бетон и армирани бетон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bs-Cyrl-BA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Грађевинске конструкције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bs-Cyrl-BA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Грађевински материјали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bs-Cyrl-BA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Техничко цртање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bs-Cyrl-BA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Нацртна геометрија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505200"/>
            <a:ext cx="33528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6512511" cy="1143000"/>
          </a:xfrm>
        </p:spPr>
        <p:txBody>
          <a:bodyPr/>
          <a:lstStyle/>
          <a:p>
            <a:pPr algn="l"/>
            <a:r>
              <a:rPr lang="bs-Cyrl-BA" sz="4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</a:t>
            </a:r>
            <a:r>
              <a:rPr lang="bs-Cyrl-BA" sz="4800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школа</a:t>
            </a:r>
            <a:r>
              <a:rPr lang="bs-Latn-BA" sz="4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4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</a:t>
            </a:r>
            <a:r>
              <a:rPr lang="bs-Latn-BA" sz="4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r-Cyrl-BA" sz="4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sz="4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sr-Cyrl-B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391400" cy="4495800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Средња</a:t>
            </a:r>
            <a:r>
              <a:rPr lang="bs-Cyrl-BA" sz="2800" b="1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стручна школа у Јањи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основана</a:t>
            </a:r>
            <a:r>
              <a:rPr lang="bs-Cyrl-BA" sz="2800" b="1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је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Одлуком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</a:t>
            </a:r>
            <a:r>
              <a:rPr lang="bs-Cyrl-BA" sz="2800" b="1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Републике Српске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19.08.1999.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године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  <a:defRPr/>
            </a:pP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Тренутно</a:t>
            </a:r>
            <a:r>
              <a:rPr lang="bs-Latn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J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bs-Latn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Средња </a:t>
            </a:r>
            <a:r>
              <a:rPr lang="sr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тручна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bs-Latn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ања</a:t>
            </a:r>
            <a:r>
              <a:rPr lang="bs-Latn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броји</a:t>
            </a:r>
            <a:r>
              <a:rPr lang="bs-Latn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320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ученика</a:t>
            </a:r>
            <a:r>
              <a:rPr lang="bs-Latn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укупно</a:t>
            </a:r>
            <a:r>
              <a:rPr lang="bs-Latn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bs-Latn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дјељењ</a:t>
            </a:r>
            <a:r>
              <a:rPr lang="bs-Latn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bs-Latn-BA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заступљене су струк</a:t>
            </a:r>
            <a:r>
              <a:rPr lang="bs-Latn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bs-Latn-BA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Геодезија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грађевинарств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Економија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право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трговина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Угоститељство</a:t>
            </a:r>
            <a:r>
              <a:rPr lang="bs-Cyrl-BA" sz="2800" b="1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туризам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1090374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Након завршеног архитектонског смјера можемо обављати</a:t>
            </a:r>
            <a:r>
              <a:rPr kumimoji="0" lang="bs-Cyrl-BA" sz="32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s-Cyrl-B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32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послове у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bs-Cyrl-BA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Архитектонском бироу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bs-Cyrl-BA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Грађевинском предузећу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bs-Cyrl-BA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Општинској администрацији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bs-Cyrl-BA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Министарству грађевине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lustracija-inzenjer-gradjev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235506"/>
            <a:ext cx="2362200" cy="2149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28600" y="369332"/>
            <a:ext cx="8534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Грађевински техничари учествују у свим пословима грађења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 планирања и припреме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преко пројектовања до </a:t>
            </a: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саме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градње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sr-Cyrl-R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начелу</a:t>
            </a:r>
            <a:r>
              <a:rPr kumimoji="0" lang="bs-Cyrl-BA" sz="28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разликујемо послове</a:t>
            </a:r>
            <a:r>
              <a:rPr kumimoji="0" lang="bs-Cyrl-BA" sz="28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грађевинског техничара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високоградњ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</a:t>
            </a:r>
            <a:r>
              <a:rPr lang="bs-Cyrl-BA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грађевинског техничара нискоградње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00400"/>
            <a:ext cx="3962400" cy="3352800"/>
          </a:xfrm>
          <a:prstGeom prst="rect">
            <a:avLst/>
          </a:prstGeom>
        </p:spPr>
      </p:pic>
      <p:pic>
        <p:nvPicPr>
          <p:cNvPr id="4" name="Picture 3" descr="index_sl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200400"/>
            <a:ext cx="3947161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-108466"/>
            <a:ext cx="8763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Занимање туристички техничар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 </a:t>
            </a:r>
            <a:r>
              <a:rPr kumimoji="0" lang="bs-Cyrl-B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првенствено намијењено</a:t>
            </a:r>
            <a:r>
              <a:rPr kumimoji="0" lang="bs-Cyrl-BA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ученицима немирног духа који воле да путују и упознају непознато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bs-Cyrl-B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који су комуникативни </a:t>
            </a:r>
            <a:r>
              <a:rPr lang="bs-Cyrl-BA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воле језике и који су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bs-Cyrl-B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реативни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bs-Cyrl-BA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ово занимање ученици треба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посједују особине као што су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bs-Cyrl-B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тачност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bs-Cyrl-B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стрпљ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bs-Cyrl-B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њ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e, </a:t>
            </a:r>
            <a:r>
              <a:rPr kumimoji="0" lang="bs-Cyrl-B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толерантност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bs-Cyrl-B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истрајност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bs-Cyrl-B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комуникативност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bs-Cyrl-B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љубазност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bs-Cyrl-B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уредност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bs-Cyrl-B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вербалне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способности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s-Cyrl-B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наравно посједовање опште</a:t>
            </a:r>
            <a:r>
              <a:rPr kumimoji="0" lang="bs-Cyrl-BA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културе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turisticki-tehnic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667000"/>
            <a:ext cx="7315200" cy="3666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04800" y="459432"/>
            <a:ext cx="8839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Стручни предмети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bs-Cyrl-BA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Основе туризма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bs-Cyrl-BA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Историја умјетности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bs-Cyrl-BA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Економика туризма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bs-Cyrl-BA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Маркетинг туризма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m_1000521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872" y="914400"/>
            <a:ext cx="2362200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68057"/>
            <a:ext cx="8534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s-Cyrl-B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завршетку школовања туристички техничари раде у туристичким агенцијама </a:t>
            </a:r>
            <a:r>
              <a:rPr lang="bs-Cyrl-B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хотелима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s-Cyrl-B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оспособљени су да припремају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s-Cyrl-B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израђују и продају туристичке услуге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R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прате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s-Cyrl-B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реализују и обрачунавају туристичке услуге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s-Cyrl-B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услужују госте у хотелу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s-Cyrl-B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комуницирају са гостима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клијентима и на страним језицима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tur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276600"/>
            <a:ext cx="6248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yo\Documents\ViberDownloads\0-02-0a-dfeb3415c7b41db854e96a773676f174e4ba5ddf8d3fd5d946968327aa3076af_de522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60532"/>
            <a:ext cx="2302125" cy="1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yo\Documents\ViberDownloads\0-02-0a-eb2fca84ad10f539bd3591ad70a8efeea4551a9c19b4056b78dc7401eb1328d6_c7a7ea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120" y="4092081"/>
            <a:ext cx="1468340" cy="19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yo\Documents\ViberDownloads\0-02-0a-4a744854741babfec514ea4388c9fe85e5e25e9327ca1aa393b7b69678cd25a1_2edfa8c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9" y="3432372"/>
            <a:ext cx="2447233" cy="137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yo\Documents\ViberDownloads\0-02-0a-06b0d56ed9a8bfabbfc967ec5eabad45430ea990abebba758300d957e72db0d4_a44a3c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20654"/>
            <a:ext cx="1468340" cy="19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yo\Documents\ViberDownloads\0-02-0a-6c7a455512e8ebb0f7e758643add2fcb8ad1220721bde06c9fef4e2a75c04f89_1487a7d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72868"/>
            <a:ext cx="2470418" cy="1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yo\Documents\ViberDownloads\0-02-0a-17f5c567bb78055f1c06adf5ce747de6724a0eed388dd798f8d74a94050d069a_39fb3b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872868"/>
            <a:ext cx="2447233" cy="1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yo\Documents\ViberDownloads\0-02-0a-352e39b7ebb30059d9d6326a3c2986137647e2ab09a270afac98a4310ccaddaf_c69f8c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04798"/>
            <a:ext cx="2302125" cy="137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yo\Documents\ViberDownloads\0-02-0a-876df26761169f9ab174c7d1cc06807efd3014ba336f82a155458b3aa1d48052_73495ab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30181"/>
            <a:ext cx="1468340" cy="19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yo\Documents\ViberDownloads\0-02-0a-879a0b4b65254148791deb2f9d33232744347340194620ec28454acf0649ec2b_26257cf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799"/>
            <a:ext cx="2447233" cy="137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yo\Documents\ViberDownloads\0-02-0a-7442cfd51b25c3ece5ec400bbf0ad6e45a479449bc293cc20ca7ed8c351d401f_9a95925f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4953000"/>
            <a:ext cx="2447233" cy="137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yo\Documents\ViberDownloads\0-02-0a-44917e74cf5e161cb664487ebe5898e6f19d03010ac55e9e078f401334d554f3_a403950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2447233" cy="137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94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3810000" cy="368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3352800" cy="368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4196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19600"/>
            <a:ext cx="20097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394" y="4429124"/>
            <a:ext cx="2429356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274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0"/>
            <a:ext cx="7772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све додатне информације обратити се</a:t>
            </a:r>
            <a:r>
              <a:rPr lang="bs-Latn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bs-Latn-BA" sz="32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defRPr/>
            </a:pPr>
            <a:endParaRPr lang="bs-Latn-BA" sz="32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bs-Latn-BA" sz="32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телефон бр</a:t>
            </a:r>
            <a:r>
              <a:rPr lang="bs-Latn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.:  </a:t>
            </a:r>
            <a:r>
              <a:rPr lang="bs-Latn-BA" sz="3200" b="1" kern="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055/ 543-012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Tx/>
              <a:buChar char="-"/>
              <a:defRPr/>
            </a:pPr>
            <a:r>
              <a:rPr lang="bs-Cyrl-BA" sz="32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bs-Latn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sr-Cyrl-RS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bs-Latn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sr-Cyrl-RS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еј</a:t>
            </a: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bs-Latn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bs-Latn-BA" sz="3200" b="1" kern="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sssjanja@gmail.com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Tx/>
              <a:buChar char="-"/>
              <a:defRPr/>
            </a:pP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доћи лично на адресу</a:t>
            </a:r>
            <a:r>
              <a:rPr lang="bs-Latn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bs-Latn-BA" sz="3200" b="1" kern="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bs-Cyrl-BA" sz="3200" b="1" kern="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bs-Latn-BA" sz="3200" b="1" kern="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bs-Cyrl-BA" sz="3200" b="1" kern="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ђ</a:t>
            </a:r>
            <a:r>
              <a:rPr lang="bs-Latn-BA" sz="3200" b="1" kern="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bs-Cyrl-BA" sz="3200" b="1" kern="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bs-Cyrl-BA" sz="3200" b="1" kern="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ђ</a:t>
            </a:r>
            <a:r>
              <a:rPr lang="bs-Latn-BA" sz="3200" b="1" kern="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bs-Cyrl-BA" sz="3200" b="1" kern="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bs-Latn-BA" sz="3200" b="1" kern="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bs-Latn-BA" sz="3200" b="1" kern="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250, </a:t>
            </a:r>
            <a:r>
              <a:rPr lang="bs-Latn-BA" sz="3200" b="1" kern="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bs-Cyrl-BA" sz="3200" b="1" kern="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њ</a:t>
            </a:r>
            <a:r>
              <a:rPr lang="bs-Latn-BA" sz="3200" b="1" kern="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Tx/>
              <a:buChar char="-"/>
              <a:defRPr/>
            </a:pPr>
            <a:r>
              <a:rPr lang="sr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Сајт школе: </a:t>
            </a:r>
            <a:r>
              <a:rPr lang="bs-Latn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s-Latn-BA" sz="3200" b="1" kern="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www.sssjanja.com</a:t>
            </a:r>
            <a:endParaRPr lang="bs-Latn-BA" sz="3200" b="1" kern="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2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4114800" cy="4724400"/>
          </a:xfrm>
          <a:prstGeom prst="rect">
            <a:avLst/>
          </a:prstGeom>
        </p:spPr>
      </p:pic>
      <p:pic>
        <p:nvPicPr>
          <p:cNvPr id="3" name="Picture 2" descr="IMG_09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752600"/>
            <a:ext cx="3409950" cy="47244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4400" y="460176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Упишите се у нашу школу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bs-Latn-BA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!!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15400" cy="1447800"/>
          </a:xfrm>
        </p:spPr>
        <p:txBody>
          <a:bodyPr/>
          <a:lstStyle/>
          <a:p>
            <a:pPr marL="0" lvl="0" indent="0" algn="l" fontAlgn="base">
              <a:spcAft>
                <a:spcPct val="0"/>
              </a:spcAft>
            </a:pPr>
            <a:r>
              <a:rPr lang="bs-Cyrl-BA" sz="4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Занимања</a:t>
            </a:r>
            <a:r>
              <a:rPr lang="bs-Cyrl-BA" sz="4800" baseline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нашој школи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s-Cyrl-BA" sz="4800" baseline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4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4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sr-Cyrl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6019800" cy="4419600"/>
          </a:xfrm>
        </p:spPr>
        <p:txBody>
          <a:bodyPr>
            <a:normAutofit fontScale="92500" lnSpcReduction="10000"/>
          </a:bodyPr>
          <a:lstStyle/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s-Cyrl-B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Економски техничар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s-Cyrl-B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Трговачки техничар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s-Cyrl-B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Кулинарски техничар</a:t>
            </a:r>
            <a:endParaRPr lang="bs-Latn-BA" sz="3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bs-Latn-B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Угоститељски</a:t>
            </a:r>
            <a:r>
              <a:rPr lang="bs-Cyrl-BA" sz="3200" b="1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техничар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s-Cyrl-B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Кувар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Конобар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s-Cyrl-B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Архитектонски техничар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s-Cyrl-B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Грађевински техничар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s-Cyrl-B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Туристички техничар</a:t>
            </a:r>
            <a:endParaRPr lang="bs-Latn-BA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bs-Latn-B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Банкарски техничар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33375"/>
            <a:ext cx="7696200" cy="1079500"/>
          </a:xfrm>
        </p:spPr>
        <p:txBody>
          <a:bodyPr/>
          <a:lstStyle/>
          <a:p>
            <a:pPr algn="l" eaLnBrk="1" hangingPunct="1">
              <a:defRPr/>
            </a:pPr>
            <a:r>
              <a:rPr lang="bs-Cyrl-BA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Зашто уписати нашу</a:t>
            </a:r>
            <a:r>
              <a:rPr lang="bs-Cyrl-BA" b="1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школу</a:t>
            </a:r>
            <a:r>
              <a:rPr lang="en-US" b="1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s-Latn-BA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s-Latn-BA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tr-TR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2900" y="1981200"/>
            <a:ext cx="8458200" cy="472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Савремени програми и наставне методе</a:t>
            </a:r>
            <a:endParaRPr lang="bs-Latn-BA" sz="32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Свестрани и посвећени професори</a:t>
            </a:r>
            <a:endParaRPr lang="bs-Latn-BA" sz="32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Стручан,</a:t>
            </a:r>
            <a:r>
              <a:rPr lang="en-US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</a:t>
            </a:r>
            <a:r>
              <a:rPr lang="bs-Latn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искусан професорски кадар</a:t>
            </a:r>
            <a:r>
              <a:rPr lang="bs-Latn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међу којима имамо професоре предметне наставе</a:t>
            </a:r>
            <a:r>
              <a:rPr lang="bs-Latn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магистре наука</a:t>
            </a:r>
            <a:r>
              <a:rPr lang="bs-Latn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инжињере грађевине</a:t>
            </a:r>
            <a:r>
              <a:rPr lang="bs-Latn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инжињере</a:t>
            </a:r>
            <a:r>
              <a:rPr lang="bs-Latn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технологије</a:t>
            </a:r>
            <a:r>
              <a:rPr lang="bs-Latn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дипломиране економисте</a:t>
            </a:r>
            <a:r>
              <a:rPr lang="bs-Latn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s-Latn-BA" sz="32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...)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tr-TR" sz="1600" kern="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8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333375"/>
            <a:ext cx="7889875" cy="10795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bs-Cyrl-BA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Зашто уписати нашу школу</a:t>
            </a:r>
            <a:r>
              <a:rPr lang="bs-Latn-BA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s-Latn-BA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tr-TR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71550" y="2057400"/>
            <a:ext cx="7200900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Образовање за живот у </a:t>
            </a:r>
            <a:r>
              <a:rPr lang="bs-Latn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bs-Latn-BA" sz="32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вијеку</a:t>
            </a:r>
            <a:endParaRPr lang="bs-Latn-BA" sz="32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Вјежбе у мањим групама</a:t>
            </a:r>
            <a:endParaRPr lang="bs-Latn-BA" sz="32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Стална сарадња са родитељима</a:t>
            </a:r>
            <a:endParaRPr lang="bs-Latn-BA" sz="32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Креативна атмосфера у којој сви имају вољу за учењем</a:t>
            </a:r>
            <a:endParaRPr lang="bs-Latn-BA" sz="32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Безбиједност ученика</a:t>
            </a:r>
            <a:endParaRPr lang="bs-Latn-BA" sz="32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bs-Latn-BA" sz="32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tr-TR" sz="16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96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87425" y="381000"/>
            <a:ext cx="7169150" cy="1079500"/>
          </a:xfrm>
        </p:spPr>
        <p:txBody>
          <a:bodyPr/>
          <a:lstStyle/>
          <a:p>
            <a:pPr algn="l" eaLnBrk="1" hangingPunct="1">
              <a:defRPr/>
            </a:pPr>
            <a:r>
              <a:rPr lang="bs-Cyrl-BA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Зашто уписати нашу школу</a:t>
            </a:r>
            <a:r>
              <a:rPr lang="bs-Latn-BA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s-Latn-BA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tr-TR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71550" y="2057400"/>
            <a:ext cx="720090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Креативна атмосфера у којој сви имају вољу за учењем</a:t>
            </a:r>
            <a:endParaRPr lang="bs-Latn-BA" sz="32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 опремљени кабинети</a:t>
            </a:r>
            <a:endParaRPr lang="bs-Latn-BA" sz="32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Посјета и стална сарадња с</a:t>
            </a:r>
            <a:r>
              <a:rPr lang="bs-Latn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фирмама из окружења</a:t>
            </a:r>
            <a:endParaRPr lang="bs-Latn-BA" sz="32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bs-Cyrl-BA" sz="32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Велики избор ваннаставних активности</a:t>
            </a:r>
            <a:endParaRPr lang="bs-Latn-BA" sz="32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bs-Latn-BA" sz="3200" kern="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bs-Latn-BA" sz="3200" kern="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707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381000"/>
            <a:ext cx="7543800" cy="1905000"/>
          </a:xfrm>
        </p:spPr>
        <p:txBody>
          <a:bodyPr/>
          <a:lstStyle/>
          <a:p>
            <a:pPr algn="l" eaLnBrk="1" hangingPunct="1">
              <a:defRPr/>
            </a:pPr>
            <a:r>
              <a:rPr lang="bs-Cyrl-BA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Упис ученика у школску</a:t>
            </a:r>
            <a:r>
              <a:rPr lang="bs-Latn-BA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2020/2021. </a:t>
            </a:r>
            <a:r>
              <a:rPr lang="bs-Cyrl-BA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годину</a:t>
            </a:r>
            <a:r>
              <a:rPr lang="bs-Latn-BA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s-Cyrl-BA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bs-Cyrl-BA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s-Latn-BA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s-Latn-BA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tr-TR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16463" y="4437063"/>
            <a:ext cx="40306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tr-TR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2171700"/>
            <a:ext cx="8382000" cy="434340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bs-Cyrl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Образовни профили које ћемо уписати у наредној школској</a:t>
            </a:r>
            <a:r>
              <a:rPr lang="bs-Cyrl-BA" sz="2800" b="1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години су</a:t>
            </a:r>
            <a:r>
              <a:rPr lang="bs-Latn-B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bs-Cyrl-BA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Архитектонски техничар</a:t>
            </a:r>
            <a:endParaRPr lang="bs-Latn-BA" sz="2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bs-Cyrl-BA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Банкарски техничар</a:t>
            </a:r>
            <a:endParaRPr lang="bs-Latn-BA" sz="2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bs-Cyrl-BA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Трговачки техничар</a:t>
            </a:r>
            <a:endParaRPr lang="bs-Latn-BA" sz="2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bs-Cyrl-BA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Угоститељски техничар</a:t>
            </a:r>
            <a:endParaRPr lang="bs-Latn-BA" sz="2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bs-Cyrl-BA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Трговац</a:t>
            </a:r>
            <a:endParaRPr lang="bs-Latn-BA" sz="2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bs-Cyrl-BA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Кулинарски</a:t>
            </a:r>
            <a:r>
              <a:rPr lang="bs-Cyrl-BA" sz="2600" b="1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техничар</a:t>
            </a:r>
            <a:endParaRPr lang="bs-Latn-BA" sz="2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0461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5549"/>
            <a:ext cx="2435225" cy="182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1" y="2055549"/>
            <a:ext cx="243230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5549"/>
            <a:ext cx="243230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038600"/>
            <a:ext cx="2425700" cy="194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67175"/>
            <a:ext cx="2432305" cy="194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4067175"/>
            <a:ext cx="2432304" cy="192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81000"/>
            <a:ext cx="6512511" cy="1143000"/>
          </a:xfrm>
        </p:spPr>
        <p:txBody>
          <a:bodyPr/>
          <a:lstStyle/>
          <a:p>
            <a:pPr algn="l"/>
            <a:r>
              <a:rPr lang="bs-Cyrl-BA" dirty="0" smtClean="0"/>
              <a:t>Кабинети</a:t>
            </a:r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7467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6512511" cy="1143000"/>
          </a:xfrm>
        </p:spPr>
        <p:txBody>
          <a:bodyPr/>
          <a:lstStyle/>
          <a:p>
            <a:pPr algn="l"/>
            <a:r>
              <a:rPr lang="bs-Cyrl-BA" dirty="0" smtClean="0"/>
              <a:t>Активности</a:t>
            </a:r>
            <a:endParaRPr lang="sr-Cyrl-BA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5701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399"/>
            <a:ext cx="2743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399"/>
            <a:ext cx="29416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4191000"/>
            <a:ext cx="2551112" cy="19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941638" cy="19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1000"/>
            <a:ext cx="2724150" cy="19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185611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3423</TotalTime>
  <Words>781</Words>
  <Application>Microsoft Office PowerPoint</Application>
  <PresentationFormat>On-screen Show (4:3)</PresentationFormat>
  <Paragraphs>110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Slipstream</vt:lpstr>
      <vt:lpstr>JУ Средња стручна школа Јања</vt:lpstr>
      <vt:lpstr>Наша школа сад: </vt:lpstr>
      <vt:lpstr>Занимања у нашој школи су:  </vt:lpstr>
      <vt:lpstr>Зашто уписати нашу школу   </vt:lpstr>
      <vt:lpstr>Зашто уписати нашу школу </vt:lpstr>
      <vt:lpstr>Зашто уписати нашу школу </vt:lpstr>
      <vt:lpstr>Упис ученика у школску 2020/2021. годину:   </vt:lpstr>
      <vt:lpstr>Кабинети</vt:lpstr>
      <vt:lpstr>Активности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 Srednja stručna škola Janja</dc:title>
  <dc:creator>Ucenik</dc:creator>
  <cp:lastModifiedBy>yo</cp:lastModifiedBy>
  <cp:revision>44</cp:revision>
  <dcterms:created xsi:type="dcterms:W3CDTF">2016-12-07T11:53:53Z</dcterms:created>
  <dcterms:modified xsi:type="dcterms:W3CDTF">2020-05-23T10:06:05Z</dcterms:modified>
</cp:coreProperties>
</file>